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79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80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82" name="Nivel de texto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tif"/><Relationship Id="rId3" Type="http://schemas.openxmlformats.org/officeDocument/2006/relationships/video" Target="https://www.youtube.com/embed/3JQ3hYko51Y?feature=oembed" TargetMode="External"/><Relationship Id="rId4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4PaTWufUqqU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Xhec39dVGDE" TargetMode="External"/><Relationship Id="rId4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video" Target="https://www.youtube.com/embed/q5qno5i1H3k?feature=oembed" TargetMode="External"/><Relationship Id="rId4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3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194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195" name="Aplicaciones de Ciencia de datos con 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326" sz="10890"/>
            </a:lvl1pPr>
          </a:lstStyle>
          <a:p>
            <a:pPr/>
            <a:r>
              <a:t>Aplicaciones de Ciencia de datos con python</a:t>
            </a:r>
          </a:p>
        </p:txBody>
      </p:sp>
      <p:sp>
        <p:nvSpPr>
          <p:cNvPr id="196" name="Seminario de Estadística 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Seminario de Estadística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6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6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62" name="MODULO 3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3</a:t>
            </a:r>
          </a:p>
        </p:txBody>
      </p:sp>
      <p:sp>
        <p:nvSpPr>
          <p:cNvPr id="263" name="3. Regresión…"/>
          <p:cNvSpPr txBox="1"/>
          <p:nvPr>
            <p:ph type="title"/>
          </p:nvPr>
        </p:nvSpPr>
        <p:spPr>
          <a:xfrm>
            <a:off x="1743009" y="2002853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3.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Regresión 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3.1. Definición y conceptos generales</a:t>
            </a:r>
          </a:p>
          <a:p>
            <a:pPr algn="l" defTabSz="233679">
              <a:defRPr spc="132" sz="4400"/>
            </a:pPr>
            <a:r>
              <a:t>3.2. Regresión lineal</a:t>
            </a:r>
          </a:p>
          <a:p>
            <a:pPr algn="l" defTabSz="233679">
              <a:defRPr spc="132" sz="4400"/>
            </a:pPr>
            <a:r>
              <a:t>3.3. Algoritmo de Descenso por gradiente</a:t>
            </a:r>
          </a:p>
          <a:p>
            <a:pPr algn="l" defTabSz="233679">
              <a:defRPr spc="132" sz="4400"/>
            </a:pPr>
            <a:r>
              <a:t>3.4. Regresión polinómica</a:t>
            </a:r>
          </a:p>
          <a:p>
            <a:pPr algn="l" defTabSz="233679">
              <a:defRPr spc="132" sz="4400"/>
            </a:pPr>
            <a:r>
              <a:t>3.5. Curvas de aprendizaje</a:t>
            </a:r>
          </a:p>
          <a:p>
            <a:pPr algn="l" defTabSz="233679">
              <a:defRPr spc="132" sz="4400"/>
            </a:pPr>
            <a:r>
              <a:t>3.6. Modelos lineales regularizados</a:t>
            </a:r>
          </a:p>
          <a:p>
            <a:pPr algn="l" defTabSz="233679">
              <a:defRPr spc="132" sz="4400"/>
            </a:pPr>
            <a:r>
              <a:t>3.7. Regresión logística</a:t>
            </a:r>
          </a:p>
          <a:p>
            <a:pPr algn="l" defTabSz="233679">
              <a:defRPr spc="132" sz="4400"/>
            </a:pPr>
            <a:r>
              <a:t>3.8. Aplicación con Scikit-Learn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020" y="8312025"/>
            <a:ext cx="5197477" cy="343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907" y="8167384"/>
            <a:ext cx="5365097" cy="35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25828" y="7845278"/>
            <a:ext cx="7713602" cy="3898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98407" y="1039293"/>
            <a:ext cx="8517331" cy="3432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64" grpId="1"/>
      <p:bldP build="whole" bldLvl="1" animBg="1" rev="0" advAuto="0" spid="267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7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7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72" name="MODULO 4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4</a:t>
            </a:r>
          </a:p>
        </p:txBody>
      </p:sp>
      <p:sp>
        <p:nvSpPr>
          <p:cNvPr id="273" name="4. Arboles de decisión…"/>
          <p:cNvSpPr txBox="1"/>
          <p:nvPr>
            <p:ph type="title"/>
          </p:nvPr>
        </p:nvSpPr>
        <p:spPr>
          <a:xfrm>
            <a:off x="1775370" y="1630702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4.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Arboles de decisión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4.1. Definición y conceptos generales</a:t>
            </a:r>
          </a:p>
          <a:p>
            <a:pPr algn="l" defTabSz="233679">
              <a:defRPr spc="132" sz="4400"/>
            </a:pPr>
            <a:r>
              <a:t>4.2. Generación de arboles de decisión para regresión y clasificación</a:t>
            </a:r>
          </a:p>
          <a:p>
            <a:pPr algn="l" defTabSz="233679">
              <a:defRPr spc="132" sz="4400"/>
            </a:pPr>
            <a:r>
              <a:t>4.3. Algoritmo CART</a:t>
            </a:r>
          </a:p>
          <a:p>
            <a:pPr algn="l" defTabSz="233679">
              <a:defRPr spc="132" sz="4400"/>
            </a:pPr>
            <a:r>
              <a:t>4.4. Estrategias de podando y cultivo de árboles</a:t>
            </a:r>
          </a:p>
          <a:p>
            <a:pPr algn="l" defTabSz="233679">
              <a:defRPr spc="132" sz="4400"/>
            </a:pPr>
            <a:r>
              <a:t>4.5. Hiperparámetros de arboles</a:t>
            </a:r>
          </a:p>
          <a:p>
            <a:pPr algn="l" defTabSz="233679">
              <a:defRPr spc="132" sz="4400"/>
            </a:pPr>
            <a:r>
              <a:t>4.6. Bosques aleatorios</a:t>
            </a:r>
          </a:p>
          <a:p>
            <a:pPr algn="l" defTabSz="233679">
              <a:defRPr spc="132" sz="4400"/>
            </a:pPr>
            <a:r>
              <a:t>4.7. Algoritmo ADA</a:t>
            </a:r>
          </a:p>
          <a:p>
            <a:pPr algn="l" defTabSz="233679">
              <a:defRPr spc="132" sz="4400"/>
            </a:pPr>
            <a:r>
              <a:t>4.8. Aplicación con Scikit-Learn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2786" y="6699592"/>
            <a:ext cx="10776036" cy="5175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7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7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79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7652"/>
            <a:ext cx="24384000" cy="1116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83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84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85" name="MODULO 5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5</a:t>
            </a:r>
          </a:p>
        </p:txBody>
      </p:sp>
      <p:sp>
        <p:nvSpPr>
          <p:cNvPr id="286" name="5. Redes neuronales…"/>
          <p:cNvSpPr txBox="1"/>
          <p:nvPr>
            <p:ph type="title"/>
          </p:nvPr>
        </p:nvSpPr>
        <p:spPr>
          <a:xfrm>
            <a:off x="1823912" y="1889590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51206">
              <a:defRPr spc="141" sz="4730"/>
            </a:pPr>
            <a:r>
              <a:t>5.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Redes neuronales</a:t>
            </a:r>
          </a:p>
          <a:p>
            <a:pPr algn="l" defTabSz="251206">
              <a:defRPr spc="141" sz="4730"/>
            </a:pPr>
          </a:p>
          <a:p>
            <a:pPr algn="l" defTabSz="251206">
              <a:defRPr spc="141" sz="4730"/>
            </a:pPr>
            <a:r>
              <a:t>5.1. Perceptron</a:t>
            </a:r>
          </a:p>
          <a:p>
            <a:pPr algn="l" defTabSz="251206">
              <a:defRPr spc="141" sz="4730"/>
            </a:pPr>
            <a:r>
              <a:t>5.2. Funciones de activación</a:t>
            </a:r>
          </a:p>
          <a:p>
            <a:pPr algn="l" defTabSz="251206">
              <a:defRPr spc="141" sz="4730"/>
            </a:pPr>
            <a:r>
              <a:t>5.3. Profundidad de redes y algoritmo Backpropagation</a:t>
            </a:r>
          </a:p>
          <a:p>
            <a:pPr algn="l" defTabSz="251206">
              <a:defRPr spc="141" sz="4730"/>
            </a:pPr>
            <a:r>
              <a:t>5.4. Entrenamiento y ajuste de redes</a:t>
            </a:r>
          </a:p>
          <a:p>
            <a:pPr algn="l" defTabSz="251206">
              <a:defRPr spc="141" sz="4730"/>
            </a:pPr>
            <a:r>
              <a:t>5.5. Algoritmos de aceleramiento de redes</a:t>
            </a:r>
          </a:p>
          <a:p>
            <a:pPr algn="l" defTabSz="251206">
              <a:defRPr spc="141" sz="4730"/>
            </a:pPr>
            <a:r>
              <a:t>5.6. Aplicación con TensorFlow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826" y="313208"/>
            <a:ext cx="8298607" cy="622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Neural Network 3D Simulation" descr="Neural Network 3D Simulation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Neural Network 3D Simulation" aiw:author="Denis Dmitriev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5687" y="426256"/>
            <a:ext cx="21632626" cy="121683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2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8"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8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91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92" name="Arrigo Coen 2021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 2021</a:t>
            </a:r>
          </a:p>
        </p:txBody>
      </p:sp>
      <p:sp>
        <p:nvSpPr>
          <p:cNvPr id="293" name="Gracias por su tiemp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 por su tiempo</a:t>
            </a:r>
          </a:p>
        </p:txBody>
      </p:sp>
      <p:sp>
        <p:nvSpPr>
          <p:cNvPr id="294" name="Robots funny"/>
          <p:cNvSpPr txBox="1"/>
          <p:nvPr>
            <p:ph type="subTitle" sz="quarter" idx="1"/>
          </p:nvPr>
        </p:nvSpPr>
        <p:spPr>
          <a:xfrm>
            <a:off x="1856273" y="6747954"/>
            <a:ext cx="20205701" cy="1614554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Robots funny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Arthur Lee Samu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Arthur Lee Samuel</a:t>
            </a:r>
          </a:p>
        </p:txBody>
      </p:sp>
      <p:sp>
        <p:nvSpPr>
          <p:cNvPr id="297" name="An American pioneer in the field of computer gaming and artificial intelligence. He popularized the term &quot;machine learning&quot; in 1959. The Samuel Checkers-playing Program was among the world's first successful self-learning programs, and as such a very ear">
            <a:hlinkClick r:id="" invalidUrl="" action="ppaction://hlinkshowjump?jump=nextslide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302260">
              <a:spcBef>
                <a:spcPts val="3600"/>
              </a:spcBef>
              <a:buBlip>
                <a:blip r:embed="rId2"/>
              </a:buBlip>
              <a:defRPr spc="30" sz="3060"/>
            </a:pPr>
            <a:r>
              <a:t>An American pioneer in the field of computer gaming and artificial intelligence. He popularized the term </a:t>
            </a:r>
            <a:r>
              <a:rPr>
                <a:solidFill>
                  <a:schemeClr val="accent4">
                    <a:lumOff val="-11133"/>
                  </a:schemeClr>
                </a:solidFill>
              </a:rPr>
              <a:t>"machine learning"</a:t>
            </a:r>
            <a:r>
              <a:t> in 1959. The Samuel Checkers-playing Program was among the world's first successful self-learning programs, and as such a very early demonstration of the fundamental concept of artificial intelligence . He was also a senior member in the </a:t>
            </a:r>
            <a:r>
              <a:rPr>
                <a:solidFill>
                  <a:schemeClr val="accent4">
                    <a:lumOff val="-11133"/>
                  </a:schemeClr>
                </a:solidFill>
              </a:rPr>
              <a:t>TeX</a:t>
            </a:r>
            <a:r>
              <a:t> community who devoted much time giving personal attention to the needs of users and wrote an early TeX manual in 1983. </a:t>
            </a:r>
            <a:r>
              <a:rPr u="sng">
                <a:hlinkClick r:id="rId3" invalidUrl="" action="" tgtFrame="" tooltip="" history="1" highlightClick="0" endSnd="0"/>
              </a:rPr>
              <a:t>Video about it</a:t>
            </a:r>
          </a:p>
        </p:txBody>
      </p:sp>
      <p:pic>
        <p:nvPicPr>
          <p:cNvPr id="298" name="Image" descr="Image"/>
          <p:cNvPicPr>
            <a:picLocks noChangeAspect="1"/>
          </p:cNvPicPr>
          <p:nvPr>
            <p:ph type="pic" idx="21"/>
          </p:nvPr>
        </p:nvPicPr>
        <p:blipFill>
          <a:blip r:embed="rId4">
            <a:extLst/>
          </a:blip>
          <a:srcRect l="0" t="127" r="0" b="0"/>
          <a:stretch>
            <a:fillRect/>
          </a:stretch>
        </p:blipFill>
        <p:spPr>
          <a:xfrm>
            <a:off x="15050162" y="1908373"/>
            <a:ext cx="7145718" cy="99119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9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00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1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El objetivo de este curso es preparar a los alumnos con las herramientas prácticas básicas para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El </a:t>
            </a:r>
            <a:r>
              <a:rPr>
                <a:solidFill>
                  <a:srgbClr val="9BA4FF"/>
                </a:solidFill>
              </a:rPr>
              <a:t>objetivo de este curso</a:t>
            </a:r>
            <a:r>
              <a:t> es preparar a los alumnos con las herramientas prácticas básicas para</a:t>
            </a:r>
          </a:p>
          <a:p>
            <a:pPr algn="l" defTabSz="262889">
              <a:defRPr spc="148" sz="4950"/>
            </a:pPr>
            <a:r>
              <a:t>realizar un análisis de Ciencia de Datos utilizando el software Python. </a:t>
            </a:r>
          </a:p>
          <a:p>
            <a:pPr algn="l" defTabSz="262889">
              <a:defRPr spc="148" sz="4950"/>
            </a:pPr>
          </a:p>
          <a:p>
            <a:pPr algn="l" defTabSz="262889">
              <a:defRPr spc="148" sz="4950"/>
            </a:pPr>
            <a:r>
              <a:t>En particular, se utilizarán las </a:t>
            </a:r>
            <a:r>
              <a:rPr>
                <a:solidFill>
                  <a:srgbClr val="D6BAFF"/>
                </a:solidFill>
              </a:rPr>
              <a:t>bibliotecas</a:t>
            </a:r>
            <a:r>
              <a:t> Keras, Scikit-learn y TensorFlow para el desarrollo de los proyectos.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a gráfica más aterrorizan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gráfica más aterrorizante…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0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0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9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10" y="1588784"/>
            <a:ext cx="15081894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Mejor tecnología mejora los trabajos de los caballos"/>
          <p:cNvSpPr txBox="1"/>
          <p:nvPr>
            <p:ph type="title"/>
          </p:nvPr>
        </p:nvSpPr>
        <p:spPr>
          <a:xfrm>
            <a:off x="2089149" y="1576084"/>
            <a:ext cx="6411454" cy="5930876"/>
          </a:xfrm>
          <a:prstGeom prst="rect">
            <a:avLst/>
          </a:prstGeom>
        </p:spPr>
        <p:txBody>
          <a:bodyPr/>
          <a:lstStyle>
            <a:lvl1pPr algn="l" defTabSz="327152">
              <a:defRPr spc="184" sz="6160"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</p:txBody>
      </p:sp>
      <p:pic>
        <p:nvPicPr>
          <p:cNvPr id="212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6379" y="6720474"/>
            <a:ext cx="3746527" cy="439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1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15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16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17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9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22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23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24" name="Presentation Subtitle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6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  <p:pic>
        <p:nvPicPr>
          <p:cNvPr id="227" name="Robot built by Boston Dynamics can run and jump" descr="Robot built by Boston Dynamics can run and jump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Robot built by Boston Dynamics can run and jump" aiw:author="Guardian News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56521" y="1915874"/>
            <a:ext cx="14603271" cy="82143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22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7"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  <p:bldP build="whole" bldLvl="1" animBg="1" rev="0" advAuto="0" spid="227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3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3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32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En muchos casos es imposible enseñar a una máquina todos los posibles eventos a los que se puede enfrentar…"/>
          <p:cNvSpPr txBox="1"/>
          <p:nvPr>
            <p:ph type="title"/>
          </p:nvPr>
        </p:nvSpPr>
        <p:spPr>
          <a:xfrm>
            <a:off x="1063429" y="1048204"/>
            <a:ext cx="19952753" cy="7060350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En muchos casos es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imposible enseñar</a:t>
            </a:r>
            <a:r>
              <a:t> a una máquina todos los posibles eventos a los que se puede enfrentar</a:t>
            </a:r>
          </a:p>
          <a:p>
            <a:pPr algn="l" defTabSz="262889">
              <a:defRPr spc="148" sz="4950"/>
            </a:pPr>
            <a:r>
              <a:t>  </a:t>
            </a:r>
          </a:p>
          <a:p>
            <a:pPr algn="l" defTabSz="262889">
              <a:defRPr spc="148" sz="4950"/>
            </a:pPr>
            <a:r>
              <a:t>Pero</a:t>
            </a:r>
            <a:r>
              <a:rPr>
                <a:solidFill>
                  <a:srgbClr val="373B61"/>
                </a:solidFill>
              </a:rPr>
              <a:t> </a:t>
            </a:r>
            <a:r>
              <a:rPr>
                <a:solidFill>
                  <a:srgbClr val="9BA4FF"/>
                </a:solidFill>
              </a:rPr>
              <a:t>es posible enseñarle</a:t>
            </a:r>
            <a:r>
              <a:rPr>
                <a:solidFill>
                  <a:srgbClr val="868FFF"/>
                </a:solidFill>
              </a:rPr>
              <a:t> </a:t>
            </a:r>
            <a:r>
              <a:t>algunos </a:t>
            </a:r>
            <a:r>
              <a:rPr>
                <a:solidFill>
                  <a:schemeClr val="accent5"/>
                </a:solidFill>
              </a:rPr>
              <a:t>ejemplos</a:t>
            </a:r>
            <a:r>
              <a:t> de cómo debería actuar y también tener una función </a:t>
            </a:r>
            <a:r>
              <a:rPr>
                <a:solidFill>
                  <a:schemeClr val="accent5"/>
                </a:solidFill>
              </a:rPr>
              <a:t>CALIFICADORA</a:t>
            </a:r>
            <a:r>
              <a:t> sus acciones con respecto a estos ejemplos.</a:t>
            </a:r>
          </a:p>
        </p:txBody>
      </p:sp>
      <p:grpSp>
        <p:nvGrpSpPr>
          <p:cNvPr id="236" name="Image Gallery"/>
          <p:cNvGrpSpPr/>
          <p:nvPr/>
        </p:nvGrpSpPr>
        <p:grpSpPr>
          <a:xfrm>
            <a:off x="20221130" y="1236973"/>
            <a:ext cx="2794001" cy="3350285"/>
            <a:chOff x="0" y="0"/>
            <a:chExt cx="2794000" cy="3350284"/>
          </a:xfrm>
        </p:grpSpPr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76" r="0" b="676"/>
            <a:stretch>
              <a:fillRect/>
            </a:stretch>
          </p:blipFill>
          <p:spPr>
            <a:xfrm>
              <a:off x="0" y="0"/>
              <a:ext cx="2794000" cy="2756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Caption"/>
            <p:cNvSpPr/>
            <p:nvPr/>
          </p:nvSpPr>
          <p:spPr>
            <a:xfrm>
              <a:off x="0" y="2832378"/>
              <a:ext cx="2794000" cy="517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237" name="200.gif" descr="20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8161" y="6964377"/>
            <a:ext cx="5400458" cy="4091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4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4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42" name="MODULO 1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1</a:t>
            </a:r>
          </a:p>
        </p:txBody>
      </p:sp>
      <p:sp>
        <p:nvSpPr>
          <p:cNvPr id="243" name="1. Aspectos generales de Python para Ciencia de Datos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1.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Aspectos generales de Python para Ciencia de Datos</a:t>
            </a:r>
            <a:endParaRPr>
              <a:solidFill>
                <a:schemeClr val="accent2">
                  <a:hueOff val="-40273"/>
                  <a:satOff val="-12960"/>
                  <a:lumOff val="27553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1.1. Jupyter Notebook</a:t>
            </a:r>
          </a:p>
          <a:p>
            <a:pPr algn="l" defTabSz="233679">
              <a:defRPr spc="132" sz="4400"/>
            </a:pPr>
            <a:r>
              <a:t>1.2. Las herramientas Git y GitHub</a:t>
            </a:r>
          </a:p>
          <a:p>
            <a:pPr algn="l" defTabSz="233679">
              <a:defRPr spc="132" sz="4400"/>
            </a:pPr>
            <a:r>
              <a:t>1.3. Aritmética y variables</a:t>
            </a:r>
          </a:p>
          <a:p>
            <a:pPr algn="l" defTabSz="233679">
              <a:defRPr spc="132" sz="4400"/>
            </a:pPr>
            <a:r>
              <a:t>1.4. Condicionales y control de flujo</a:t>
            </a:r>
          </a:p>
          <a:p>
            <a:pPr algn="l" defTabSz="233679">
              <a:defRPr spc="132" sz="4400"/>
            </a:pPr>
            <a:r>
              <a:t>1.5. Funciones</a:t>
            </a:r>
          </a:p>
          <a:p>
            <a:pPr algn="l" defTabSz="233679">
              <a:defRPr spc="132" sz="4400"/>
            </a:pPr>
            <a:r>
              <a:t>1.6. generalidades de Scikit-learn y TensorFlow</a:t>
            </a:r>
          </a:p>
          <a:p>
            <a:pPr algn="l" defTabSz="233679">
              <a:defRPr spc="132" sz="4400"/>
            </a:pPr>
            <a:r>
              <a:t>1.7. El modelo CRISP-DM para realizar un proyecto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97" y="8546733"/>
            <a:ext cx="4729803" cy="236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282" y="8815319"/>
            <a:ext cx="3895368" cy="2596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0170" y="8200035"/>
            <a:ext cx="3058298" cy="3058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57988" y="8427343"/>
            <a:ext cx="6019801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11087" y="7430739"/>
            <a:ext cx="4315382" cy="431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3"/>
      <p:bldP build="whole" bldLvl="1" animBg="1" rev="0" advAuto="0" spid="245" grpId="2"/>
      <p:bldP build="whole" bldLvl="1" animBg="1" rev="0" advAuto="0" spid="244" grpId="1"/>
      <p:bldP build="whole" bldLvl="1" animBg="1" rev="0" advAuto="0" spid="247" grpId="4"/>
      <p:bldP build="whole" bldLvl="1" animBg="1" rev="0" advAuto="0" spid="24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51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52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53" name="MODULO 2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2</a:t>
            </a:r>
          </a:p>
        </p:txBody>
      </p:sp>
      <p:sp>
        <p:nvSpPr>
          <p:cNvPr id="254" name="2. Algoritmos de clasificación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2.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Algoritmos de clasificación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2.1. Definición y conceptos generales</a:t>
            </a:r>
          </a:p>
          <a:p>
            <a:pPr algn="l" defTabSz="233679">
              <a:defRPr spc="132" sz="4400"/>
            </a:pPr>
            <a:r>
              <a:t>2.2. Algoritmos de clasificación</a:t>
            </a:r>
          </a:p>
          <a:p>
            <a:pPr algn="l" defTabSz="233679">
              <a:defRPr spc="132" sz="4400"/>
            </a:pPr>
            <a:r>
              <a:t>2.3. Generalizaciones de algoritmos de clasificación</a:t>
            </a:r>
          </a:p>
          <a:p>
            <a:pPr algn="l" defTabSz="233679">
              <a:defRPr spc="132" sz="4400"/>
            </a:pPr>
            <a:r>
              <a:t>2.4. Medidas de precisión y error</a:t>
            </a:r>
          </a:p>
          <a:p>
            <a:pPr algn="l" defTabSz="233679">
              <a:defRPr spc="132" sz="4400"/>
            </a:pPr>
            <a:r>
              <a:t>2.5. Curva ROC</a:t>
            </a:r>
          </a:p>
          <a:p>
            <a:pPr algn="l" defTabSz="233679">
              <a:defRPr spc="132" sz="4400"/>
            </a:pPr>
            <a:r>
              <a:t>2.6. Análisis del error</a:t>
            </a:r>
          </a:p>
          <a:p>
            <a:pPr algn="l" defTabSz="233679">
              <a:defRPr spc="132" sz="4400"/>
            </a:pPr>
            <a:r>
              <a:t>2.7. Múltiples clasificadores</a:t>
            </a:r>
          </a:p>
          <a:p>
            <a:pPr algn="l" defTabSz="233679">
              <a:defRPr spc="132" sz="4400"/>
            </a:pPr>
            <a:r>
              <a:t>2.8. Aplicación con Scikit-Learn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690" y="8207580"/>
            <a:ext cx="5698290" cy="340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5438" y="8179224"/>
            <a:ext cx="60198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19035" y="5895798"/>
            <a:ext cx="5775388" cy="5037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"/>
      <p:bldP build="whole" bldLvl="1" animBg="1" rev="0" advAuto="0" spid="257" grpId="3"/>
      <p:bldP build="whole" bldLvl="1" animBg="1" rev="0" advAuto="0" spid="25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